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70" r:id="rId4"/>
    <p:sldId id="262" r:id="rId5"/>
    <p:sldId id="258" r:id="rId6"/>
    <p:sldId id="266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EE485E7-7D6D-4CB0-A3AD-261D97B2E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5E3208-F0C4-4962-8946-065C94F89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4BBF7E-C1D4-FD98-84CC-E1829405C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0711" y="1027937"/>
            <a:ext cx="6033232" cy="3711894"/>
          </a:xfrm>
        </p:spPr>
        <p:txBody>
          <a:bodyPr anchor="ctr">
            <a:normAutofit/>
          </a:bodyPr>
          <a:lstStyle/>
          <a:p>
            <a:r>
              <a:rPr lang="de-AT" sz="5400" dirty="0"/>
              <a:t>Eltern-Baby-Psychotherapie ab der Schwangerschaft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953F77-9973-53B8-08E8-67A4914FE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7" y="1027937"/>
            <a:ext cx="3254900" cy="3711894"/>
          </a:xfrm>
        </p:spPr>
        <p:txBody>
          <a:bodyPr anchor="ctr">
            <a:normAutofit/>
          </a:bodyPr>
          <a:lstStyle/>
          <a:p>
            <a:pPr algn="r"/>
            <a:r>
              <a:rPr lang="de-AT" dirty="0"/>
              <a:t>Fachtag April 2023 in Kufstein</a:t>
            </a:r>
            <a:endParaRPr lang="de-AT"/>
          </a:p>
          <a:p>
            <a:pPr algn="r"/>
            <a:r>
              <a:rPr lang="de-AT" dirty="0"/>
              <a:t>Notburga Egerbacher-Anker</a:t>
            </a:r>
            <a:endParaRPr lang="de-AT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53FCC19-6678-4944-A0C0-7ABC13CD6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45768" b="20966"/>
          <a:stretch/>
        </p:blipFill>
        <p:spPr>
          <a:xfrm rot="5400000">
            <a:off x="2918116" y="2806160"/>
            <a:ext cx="3459439" cy="1554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0CCD4-E9B0-43B2-806F-05EDF57A7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554CA044-7B23-4ACB-A3BC-3FE919549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3009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2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FD09B-D5AC-9C65-84A9-1E78E907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37824"/>
          </a:xfrm>
        </p:spPr>
        <p:txBody>
          <a:bodyPr/>
          <a:lstStyle/>
          <a:p>
            <a:r>
              <a:rPr lang="de-AT" dirty="0"/>
              <a:t>ZOI – 2003 – 2023 ein kurzer Abriss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3386C1-A0F9-8EE7-4FA6-BEED3F682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95336"/>
            <a:ext cx="9603275" cy="4533090"/>
          </a:xfrm>
        </p:spPr>
        <p:txBody>
          <a:bodyPr>
            <a:normAutofit fontScale="92500" lnSpcReduction="20000"/>
          </a:bodyPr>
          <a:lstStyle/>
          <a:p>
            <a:r>
              <a:rPr lang="de-AT" dirty="0"/>
              <a:t>Postpartale-Depression-Screening - 2006</a:t>
            </a:r>
          </a:p>
          <a:p>
            <a:r>
              <a:rPr lang="de-AT" dirty="0"/>
              <a:t>Fragebögen zur Postpartalen Depression – 2011</a:t>
            </a:r>
          </a:p>
          <a:p>
            <a:r>
              <a:rPr lang="de-AT" dirty="0"/>
              <a:t>Auftreiben von Spendengeldern für die Eltern-Baby-Arbeit</a:t>
            </a:r>
          </a:p>
          <a:p>
            <a:r>
              <a:rPr lang="de-AT" dirty="0"/>
              <a:t>Jährliche Fachtage</a:t>
            </a:r>
          </a:p>
          <a:p>
            <a:r>
              <a:rPr lang="de-AT" dirty="0"/>
              <a:t>Zeitungsartikel</a:t>
            </a:r>
          </a:p>
          <a:p>
            <a:r>
              <a:rPr lang="de-AT" dirty="0"/>
              <a:t>Info-Veranstaltungen (z.B. Vortrag Postpartale Depression gemeinsam mit der Gynäkologie, Psychiatrie und Psychotherapie)</a:t>
            </a:r>
          </a:p>
          <a:p>
            <a:r>
              <a:rPr lang="de-AT" dirty="0"/>
              <a:t>Vernetzungstreffen – Einladung durch Prim. Haider</a:t>
            </a:r>
          </a:p>
          <a:p>
            <a:r>
              <a:rPr lang="de-AT" dirty="0"/>
              <a:t>Nachsorge- und Qualitätsprojekt im BKH-Kufstein</a:t>
            </a:r>
          </a:p>
          <a:p>
            <a:r>
              <a:rPr lang="de-AT" dirty="0"/>
              <a:t>Verwaiste Eltern </a:t>
            </a:r>
          </a:p>
          <a:p>
            <a:r>
              <a:rPr lang="de-AT" dirty="0"/>
              <a:t>Usw.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239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73F67-1B06-B873-C57F-71DB3506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75490"/>
            <a:ext cx="9603275" cy="535021"/>
          </a:xfrm>
        </p:spPr>
        <p:txBody>
          <a:bodyPr/>
          <a:lstStyle/>
          <a:p>
            <a:r>
              <a:rPr lang="de-AT" dirty="0"/>
              <a:t>Corona – Schwangerschaft und Geburt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2BA5A54-48DE-3CB4-A450-65451AE36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88332"/>
            <a:ext cx="9603275" cy="4591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b="1" dirty="0"/>
              <a:t>Fragen der Schwangeren</a:t>
            </a:r>
            <a:r>
              <a:rPr lang="de-AT" dirty="0"/>
              <a:t>:</a:t>
            </a:r>
          </a:p>
          <a:p>
            <a:pPr>
              <a:buFontTx/>
              <a:buChar char="-"/>
            </a:pPr>
            <a:r>
              <a:rPr lang="de-AT" dirty="0"/>
              <a:t>Wie gefährlich ist das Virus - für mich, mein Kind?</a:t>
            </a:r>
          </a:p>
          <a:p>
            <a:pPr>
              <a:buFontTx/>
              <a:buChar char="-"/>
            </a:pPr>
            <a:r>
              <a:rPr lang="de-AT" dirty="0"/>
              <a:t>Wie gefährlich ist die Impfung – für mich, mein Kind?</a:t>
            </a:r>
          </a:p>
          <a:p>
            <a:pPr>
              <a:buFontTx/>
              <a:buChar char="-"/>
            </a:pPr>
            <a:r>
              <a:rPr lang="de-AT" dirty="0"/>
              <a:t>Wie ist die Entbindungssituation, darf mein Partner dabei sein? </a:t>
            </a:r>
          </a:p>
          <a:p>
            <a:pPr>
              <a:buFontTx/>
              <a:buChar char="-"/>
            </a:pPr>
            <a:r>
              <a:rPr lang="de-AT" dirty="0"/>
              <a:t>Was, wenn ich, bzw. mein Partner positiv getestet wird?</a:t>
            </a:r>
          </a:p>
          <a:p>
            <a:pPr marL="0" indent="0">
              <a:buNone/>
            </a:pPr>
            <a:r>
              <a:rPr lang="de-AT" dirty="0"/>
              <a:t>Angst, Depression und Stresswerte haben sich in der Corona-Zeit massiv erhöht!</a:t>
            </a:r>
          </a:p>
          <a:p>
            <a:pPr marL="0" indent="0">
              <a:buNone/>
            </a:pPr>
            <a:r>
              <a:rPr lang="de-AT" dirty="0"/>
              <a:t>Die psychische Verfassung der Gebärenden war oft geprägt von langen Phasen des Allein-seins und der Unsicherheit.</a:t>
            </a:r>
          </a:p>
          <a:p>
            <a:pPr marL="0" indent="0">
              <a:buNone/>
            </a:pPr>
            <a:r>
              <a:rPr lang="de-AT" b="1" dirty="0"/>
              <a:t>Geburten</a:t>
            </a:r>
            <a:r>
              <a:rPr lang="de-AT" dirty="0"/>
              <a:t> wurden öfter eingeleitet, es kam zu vermehrten Interventionen, die 5-Minuten-APGAR-Werte waren schlechter, Kinder mussten öfter in neonatologische Intensivstationen verlegt werden. </a:t>
            </a:r>
          </a:p>
          <a:p>
            <a:pPr marL="0" indent="0">
              <a:buNone/>
            </a:pPr>
            <a:r>
              <a:rPr lang="de-AT" dirty="0"/>
              <a:t>Und danach???</a:t>
            </a:r>
          </a:p>
        </p:txBody>
      </p:sp>
    </p:spTree>
    <p:extLst>
      <p:ext uri="{BB962C8B-B14F-4D97-AF65-F5344CB8AC3E}">
        <p14:creationId xmlns:p14="http://schemas.microsoft.com/office/powerpoint/2010/main" val="44102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3CBDA-E5EF-C3B8-9F88-5D0FEFB1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206230"/>
            <a:ext cx="9603275" cy="796329"/>
          </a:xfrm>
        </p:spPr>
        <p:txBody>
          <a:bodyPr/>
          <a:lstStyle/>
          <a:p>
            <a:r>
              <a:rPr lang="de-AT" dirty="0"/>
              <a:t>Wann kommen die Frauen/die Männer/das Paar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DC63E9-B336-20FA-2ECC-9DBDBD958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822865" cy="3294576"/>
          </a:xfrm>
        </p:spPr>
        <p:txBody>
          <a:bodyPr>
            <a:normAutofit/>
          </a:bodyPr>
          <a:lstStyle/>
          <a:p>
            <a:r>
              <a:rPr lang="de-AT" dirty="0"/>
              <a:t>Erleben von großer Angst und Unsicherheit, Gefühl von Kontrollverlust</a:t>
            </a:r>
          </a:p>
          <a:p>
            <a:r>
              <a:rPr lang="de-AT" dirty="0"/>
              <a:t>Psychiatrische Vorerkrankungen (z.B. Depression, Angst- und Panikstörung, usw.)</a:t>
            </a:r>
          </a:p>
          <a:p>
            <a:r>
              <a:rPr lang="de-AT" dirty="0"/>
              <a:t>Lange andauernde oder traumatische Kinderwunschbehandlung</a:t>
            </a:r>
          </a:p>
          <a:p>
            <a:r>
              <a:rPr lang="de-AT" dirty="0"/>
              <a:t>Wunsch nach einer „normalen“ Geburt, nach einer vorangegangenen, als traumatisch erlebten Geburt</a:t>
            </a:r>
          </a:p>
          <a:p>
            <a:r>
              <a:rPr lang="de-AT" dirty="0"/>
              <a:t>Verlust eines Kindes in der Schwangerschaft oder kurz danach</a:t>
            </a:r>
          </a:p>
        </p:txBody>
      </p:sp>
    </p:spTree>
    <p:extLst>
      <p:ext uri="{BB962C8B-B14F-4D97-AF65-F5344CB8AC3E}">
        <p14:creationId xmlns:p14="http://schemas.microsoft.com/office/powerpoint/2010/main" val="185874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111B2-CD2F-43BF-46A7-F0B6010B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10251092" cy="768472"/>
          </a:xfrm>
        </p:spPr>
        <p:txBody>
          <a:bodyPr/>
          <a:lstStyle/>
          <a:p>
            <a:r>
              <a:rPr lang="de-AT" dirty="0"/>
              <a:t>Wie kann ich mir Eltern-Baby-PT in der SS vorstellen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D76679-7DC7-3785-E01A-CEABC66C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69440"/>
            <a:ext cx="9603275" cy="3596905"/>
          </a:xfrm>
        </p:spPr>
        <p:txBody>
          <a:bodyPr>
            <a:normAutofit lnSpcReduction="10000"/>
          </a:bodyPr>
          <a:lstStyle/>
          <a:p>
            <a:r>
              <a:rPr lang="de-AT" dirty="0"/>
              <a:t>Sicherheit erhöhen durch Information</a:t>
            </a:r>
          </a:p>
          <a:p>
            <a:r>
              <a:rPr lang="de-AT" dirty="0"/>
              <a:t>Körperbezug – dieser ist schneller als der Kopf</a:t>
            </a:r>
          </a:p>
          <a:p>
            <a:r>
              <a:rPr lang="de-AT" dirty="0"/>
              <a:t>Das Kind im Bauch schützen</a:t>
            </a:r>
          </a:p>
          <a:p>
            <a:r>
              <a:rPr lang="de-AT" dirty="0"/>
              <a:t>Arbeit mit Kamera-Technik und Innerem Helfer, um die vorherige Geburt zu verarbeiten - soweit dies möglich ist</a:t>
            </a:r>
          </a:p>
          <a:p>
            <a:r>
              <a:rPr lang="de-AT" dirty="0"/>
              <a:t>wie kann der Innere Helfer bei der bevorstehenden Geburt unterstützen</a:t>
            </a:r>
          </a:p>
          <a:p>
            <a:r>
              <a:rPr lang="de-AT" dirty="0"/>
              <a:t>Aufgaben an die werdenden Eltern verteilen</a:t>
            </a:r>
          </a:p>
          <a:p>
            <a:r>
              <a:rPr lang="de-AT" dirty="0"/>
              <a:t>Das Baby im Bauch über geplante Abläufe informieren</a:t>
            </a:r>
          </a:p>
        </p:txBody>
      </p:sp>
    </p:spTree>
    <p:extLst>
      <p:ext uri="{BB962C8B-B14F-4D97-AF65-F5344CB8AC3E}">
        <p14:creationId xmlns:p14="http://schemas.microsoft.com/office/powerpoint/2010/main" val="18734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8467C26-698A-4067-8313-4597E66C6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06F43F-BCE4-4E6E-85DE-718187985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F1DB00-D9B3-FF72-FFB3-61F6224F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957219"/>
            <a:ext cx="3848610" cy="1049235"/>
          </a:xfrm>
        </p:spPr>
        <p:txBody>
          <a:bodyPr>
            <a:normAutofit/>
          </a:bodyPr>
          <a:lstStyle/>
          <a:p>
            <a:r>
              <a:rPr lang="de-AT" dirty="0"/>
              <a:t>Jeder leistet seinen Beitrag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652603-FC5C-4812-B988-58EC0AB14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95C6B4-623A-45ED-B1BF-DEAE69061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842BEE4-6212-4A54-864D-76B864C2A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AD950783-0DF3-4005-A16A-CFB7D65A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6353" b="36564"/>
          <a:stretch/>
        </p:blipFill>
        <p:spPr>
          <a:xfrm>
            <a:off x="7213999" y="643464"/>
            <a:ext cx="3849624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AC44A8-E729-A4AE-AA74-673282A49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8" y="2164761"/>
            <a:ext cx="3848611" cy="3301584"/>
          </a:xfrm>
        </p:spPr>
        <p:txBody>
          <a:bodyPr>
            <a:normAutofit/>
          </a:bodyPr>
          <a:lstStyle/>
          <a:p>
            <a:r>
              <a:rPr lang="en-US" dirty="0"/>
              <a:t>BKH</a:t>
            </a:r>
          </a:p>
          <a:p>
            <a:r>
              <a:rPr lang="en-US" dirty="0" err="1"/>
              <a:t>PolitikerInnen</a:t>
            </a:r>
            <a:endParaRPr lang="en-US" dirty="0"/>
          </a:p>
          <a:p>
            <a:r>
              <a:rPr lang="en-US" dirty="0" err="1"/>
              <a:t>Fachleute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Feld der </a:t>
            </a:r>
            <a:r>
              <a:rPr lang="en-US" dirty="0" err="1"/>
              <a:t>Eltern</a:t>
            </a:r>
            <a:r>
              <a:rPr lang="en-US" dirty="0"/>
              <a:t>-Kind-</a:t>
            </a:r>
            <a:r>
              <a:rPr lang="en-US" dirty="0" err="1"/>
              <a:t>Begleitung</a:t>
            </a:r>
            <a:endParaRPr lang="en-US" dirty="0"/>
          </a:p>
          <a:p>
            <a:r>
              <a:rPr lang="en-US" dirty="0" err="1"/>
              <a:t>Eltern</a:t>
            </a:r>
            <a:endParaRPr lang="en-US" dirty="0"/>
          </a:p>
          <a:p>
            <a:r>
              <a:rPr lang="en-US" dirty="0"/>
              <a:t>Kinder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Gesellschaft!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DA8F487-003F-4C12-8160-48D3B5BB6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649FD65-763E-4C9E-8A04-CB69C35C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47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8467C26-698A-4067-8313-4597E66C6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006F43F-BCE4-4E6E-85DE-718187985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5AFD20-EAEA-8DB8-0B49-B0024F04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957219"/>
            <a:ext cx="3848610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/>
              <a:t>Danke!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F652603-FC5C-4812-B988-58EC0AB14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F95C6B4-623A-45ED-B1BF-DEAE69061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842BEE4-6212-4A54-864D-76B864C2A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AD950783-0DF3-4005-A16A-CFB7D65A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6353" b="36564"/>
          <a:stretch/>
        </p:blipFill>
        <p:spPr>
          <a:xfrm>
            <a:off x="7213999" y="643464"/>
            <a:ext cx="3849624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Content Placeholder 50">
            <a:extLst>
              <a:ext uri="{FF2B5EF4-FFF2-40B4-BE49-F238E27FC236}">
                <a16:creationId xmlns:a16="http://schemas.microsoft.com/office/drawing/2014/main" id="{DD65EF1E-B998-347B-1CAB-BD4732D3C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8" y="2164761"/>
            <a:ext cx="3848611" cy="3301584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ADA8F487-003F-4C12-8160-48D3B5BB6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649FD65-763E-4C9E-8A04-CB69C35C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673412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Katalog</Template>
  <TotalTime>0</TotalTime>
  <Words>338</Words>
  <Application>Microsoft Office PowerPoint</Application>
  <PresentationFormat>Breitbild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Arial</vt:lpstr>
      <vt:lpstr>Katalog</vt:lpstr>
      <vt:lpstr>Eltern-Baby-Psychotherapie ab der Schwangerschaft</vt:lpstr>
      <vt:lpstr>ZOI – 2003 – 2023 ein kurzer Abriss</vt:lpstr>
      <vt:lpstr>Corona – Schwangerschaft und Geburt</vt:lpstr>
      <vt:lpstr>Wann kommen die Frauen/die Männer/das Paar</vt:lpstr>
      <vt:lpstr>Wie kann ich mir Eltern-Baby-PT in der SS vorstellen</vt:lpstr>
      <vt:lpstr>Jeder leistet seinen Beitrag</vt:lpstr>
      <vt:lpstr>Danke!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Notburga Egerbacher-Anker</dc:creator>
  <cp:lastModifiedBy>Notburga Egerbacher-Anker</cp:lastModifiedBy>
  <cp:revision>9</cp:revision>
  <dcterms:created xsi:type="dcterms:W3CDTF">2023-04-02T12:55:01Z</dcterms:created>
  <dcterms:modified xsi:type="dcterms:W3CDTF">2023-04-25T18:27:23Z</dcterms:modified>
</cp:coreProperties>
</file>